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6" r:id="rId3"/>
    <p:sldId id="267" r:id="rId4"/>
    <p:sldId id="263" r:id="rId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462C"/>
    <a:srgbClr val="77C4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37"/>
    <p:restoredTop sz="94696"/>
  </p:normalViewPr>
  <p:slideViewPr>
    <p:cSldViewPr snapToGrid="0" snapToObjects="1">
      <p:cViewPr varScale="1">
        <p:scale>
          <a:sx n="30" d="100"/>
          <a:sy n="30" d="100"/>
        </p:scale>
        <p:origin x="11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52" d="100"/>
          <a:sy n="52" d="100"/>
        </p:scale>
        <p:origin x="286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5BCFE4D3-01FD-4FC0-A198-13179A05CB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869CA6B-5E1A-4763-B321-158C9CCE71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F77415-0372-4F35-90EF-3353E582B4F6}" type="datetimeFigureOut">
              <a:rPr lang="es-CO" smtClean="0"/>
              <a:t>22/03/2022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ADEC96D-4A58-44A6-A359-081A0BE33A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9D9237-A756-4411-89A9-E11B6B3D1FB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F4D49-C18F-4C07-8301-484725ADDB2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8260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1" name="Shape 5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Subtitle cop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revisora_marzo_digital_plantillasPPT-02.png" descr="previsora_marzo_digital_plantillasPPT-0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5" y="0"/>
            <a:ext cx="2437317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49461" y="12930187"/>
            <a:ext cx="510828" cy="4857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75C044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Subtitle copy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revisora_marzo_digital_plantillasPPT-03.png" descr="previsora_marzo_digital_plantillasPPT-0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5" y="0"/>
            <a:ext cx="2437317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4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revisora_marzo_digital_plantillasPPT-05.png" descr="previsora_marzo_digital_plantillasPPT-05.pn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69" y="0"/>
            <a:ext cx="24379262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itle Text"/>
          <p:cNvSpPr txBox="1">
            <a:spLocks noGrp="1"/>
          </p:cNvSpPr>
          <p:nvPr>
            <p:ph type="title"/>
          </p:nvPr>
        </p:nvSpPr>
        <p:spPr>
          <a:xfrm>
            <a:off x="4833937" y="2303859"/>
            <a:ext cx="14716126" cy="46434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Body Level One…"/>
          <p:cNvSpPr txBox="1">
            <a:spLocks noGrp="1"/>
          </p:cNvSpPr>
          <p:nvPr>
            <p:ph type="body" idx="1"/>
          </p:nvPr>
        </p:nvSpPr>
        <p:spPr>
          <a:xfrm>
            <a:off x="4833937" y="7090171"/>
            <a:ext cx="14716126" cy="15894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4103" y="13073062"/>
            <a:ext cx="466269" cy="477671"/>
          </a:xfrm>
          <a:prstGeom prst="rect">
            <a:avLst/>
          </a:prstGeom>
          <a:ln w="12700">
            <a:miter lim="400000"/>
          </a:ln>
        </p:spPr>
        <p:txBody>
          <a:bodyPr wrap="none" lIns="71437" tIns="71437" rIns="71437" bIns="71437">
            <a:spAutoFit/>
          </a:bodyPr>
          <a:lstStyle>
            <a:lvl1pPr>
              <a:defRPr sz="2200" b="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</p:sldLayoutIdLst>
  <p:transition spd="med"/>
  <p:txStyles>
    <p:title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2286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4572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6858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9144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11430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13716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16002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18288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NTILLA PARA…"/>
          <p:cNvSpPr txBox="1"/>
          <p:nvPr/>
        </p:nvSpPr>
        <p:spPr>
          <a:xfrm>
            <a:off x="14938745" y="3370660"/>
            <a:ext cx="8474148" cy="26372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71437" tIns="71437" rIns="71437" bIns="71437">
            <a:spAutoFit/>
          </a:bodyPr>
          <a:lstStyle/>
          <a:p>
            <a:pPr algn="l">
              <a:lnSpc>
                <a:spcPct val="90000"/>
              </a:lnSpc>
              <a:defRPr sz="7600">
                <a:solidFill>
                  <a:srgbClr val="75C044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es-MX" sz="6000" dirty="0">
                <a:solidFill>
                  <a:srgbClr val="265335"/>
                </a:solidFill>
              </a:rPr>
              <a:t>CRONOGRAMA </a:t>
            </a:r>
            <a:r>
              <a:rPr lang="es-CO" sz="6000" dirty="0"/>
              <a:t>DE RENDICIÓN DE CUENTAS 2022</a:t>
            </a:r>
            <a:endParaRPr sz="6000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38274" y="12930187"/>
            <a:ext cx="333202" cy="48577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5B647134-0B47-4A01-AB64-849AC9FC2004}"/>
              </a:ext>
            </a:extLst>
          </p:cNvPr>
          <p:cNvCxnSpPr>
            <a:cxnSpLocks/>
          </p:cNvCxnSpPr>
          <p:nvPr/>
        </p:nvCxnSpPr>
        <p:spPr>
          <a:xfrm>
            <a:off x="1284126" y="7825562"/>
            <a:ext cx="22511538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71255079-70D1-4E4E-AC6F-B6B10D174681}"/>
              </a:ext>
            </a:extLst>
          </p:cNvPr>
          <p:cNvCxnSpPr>
            <a:cxnSpLocks/>
          </p:cNvCxnSpPr>
          <p:nvPr/>
        </p:nvCxnSpPr>
        <p:spPr>
          <a:xfrm>
            <a:off x="2250557" y="6613451"/>
            <a:ext cx="0" cy="1190846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432F22D4-EA76-4875-AC75-77E10973C7B7}"/>
              </a:ext>
            </a:extLst>
          </p:cNvPr>
          <p:cNvCxnSpPr>
            <a:cxnSpLocks/>
          </p:cNvCxnSpPr>
          <p:nvPr/>
        </p:nvCxnSpPr>
        <p:spPr>
          <a:xfrm>
            <a:off x="7017488" y="6613451"/>
            <a:ext cx="0" cy="1190846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54166EE0-3F1C-42C9-95D6-DB19A2DB0147}"/>
              </a:ext>
            </a:extLst>
          </p:cNvPr>
          <p:cNvCxnSpPr>
            <a:cxnSpLocks/>
          </p:cNvCxnSpPr>
          <p:nvPr/>
        </p:nvCxnSpPr>
        <p:spPr>
          <a:xfrm>
            <a:off x="11933273" y="6634716"/>
            <a:ext cx="0" cy="1190846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514F667-02A8-410A-84D3-F4E92A55E039}"/>
              </a:ext>
            </a:extLst>
          </p:cNvPr>
          <p:cNvSpPr txBox="1"/>
          <p:nvPr/>
        </p:nvSpPr>
        <p:spPr>
          <a:xfrm>
            <a:off x="212650" y="5174277"/>
            <a:ext cx="4100077" cy="11291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2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Publicar el Informe de Gestión 2021</a:t>
            </a:r>
            <a:endParaRPr kumimoji="0" lang="es-CO" sz="3200" b="0" i="0" u="none" strike="noStrike" cap="none" spc="0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D6618C21-7DEB-4BBE-B951-716E64BB596D}"/>
              </a:ext>
            </a:extLst>
          </p:cNvPr>
          <p:cNvSpPr txBox="1"/>
          <p:nvPr/>
        </p:nvSpPr>
        <p:spPr>
          <a:xfrm>
            <a:off x="4967449" y="4928055"/>
            <a:ext cx="4100077" cy="16215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2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Divulgar los resultados del primer semestre</a:t>
            </a:r>
            <a:endParaRPr kumimoji="0" lang="es-CO" sz="3200" b="0" i="0" u="none" strike="noStrike" cap="none" spc="0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BB63A8F6-55C4-4194-A410-F187431400BD}"/>
              </a:ext>
            </a:extLst>
          </p:cNvPr>
          <p:cNvSpPr txBox="1"/>
          <p:nvPr/>
        </p:nvSpPr>
        <p:spPr>
          <a:xfrm>
            <a:off x="9883234" y="5174276"/>
            <a:ext cx="4100077" cy="11291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2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Divulgar resultados por vicepresidencias</a:t>
            </a:r>
            <a:endParaRPr kumimoji="0" lang="es-CO" sz="3200" b="0" i="0" u="none" strike="noStrike" cap="none" spc="0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AD8F1A8D-8709-44F2-B799-9887867CF6BA}"/>
              </a:ext>
            </a:extLst>
          </p:cNvPr>
          <p:cNvCxnSpPr>
            <a:cxnSpLocks/>
          </p:cNvCxnSpPr>
          <p:nvPr/>
        </p:nvCxnSpPr>
        <p:spPr>
          <a:xfrm>
            <a:off x="16827794" y="6634716"/>
            <a:ext cx="0" cy="1190846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C4442F4D-D926-446B-9660-76EC6B1388D8}"/>
              </a:ext>
            </a:extLst>
          </p:cNvPr>
          <p:cNvSpPr txBox="1"/>
          <p:nvPr/>
        </p:nvSpPr>
        <p:spPr>
          <a:xfrm>
            <a:off x="14541044" y="5174276"/>
            <a:ext cx="4573500" cy="11291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2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Resultados de alianzas comerciales estatales</a:t>
            </a:r>
            <a:endParaRPr kumimoji="0" lang="es-CO" sz="3200" b="0" i="0" u="none" strike="noStrike" cap="none" spc="0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D2A5B9B4-73E8-42BE-A543-E1EC24FA9B8F}"/>
              </a:ext>
            </a:extLst>
          </p:cNvPr>
          <p:cNvCxnSpPr>
            <a:cxnSpLocks/>
          </p:cNvCxnSpPr>
          <p:nvPr/>
        </p:nvCxnSpPr>
        <p:spPr>
          <a:xfrm>
            <a:off x="22126352" y="6616995"/>
            <a:ext cx="0" cy="1190846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F1DF964-F098-4330-B777-29A6CFE02149}"/>
              </a:ext>
            </a:extLst>
          </p:cNvPr>
          <p:cNvSpPr txBox="1"/>
          <p:nvPr/>
        </p:nvSpPr>
        <p:spPr>
          <a:xfrm>
            <a:off x="20148322" y="5172369"/>
            <a:ext cx="3956060" cy="11291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2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Carta del presidente con resultados</a:t>
            </a:r>
            <a:endParaRPr kumimoji="0" lang="es-CO" sz="3200" b="0" i="0" u="none" strike="noStrike" cap="none" spc="0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83B4FE2-A194-4232-9BE7-7C18EBBEE1B8}"/>
              </a:ext>
            </a:extLst>
          </p:cNvPr>
          <p:cNvSpPr txBox="1"/>
          <p:nvPr/>
        </p:nvSpPr>
        <p:spPr>
          <a:xfrm>
            <a:off x="4146699" y="354665"/>
            <a:ext cx="15461464" cy="23083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s-CO" sz="4800" dirty="0">
                <a:solidFill>
                  <a:srgbClr val="77C4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Subcomponente 1</a:t>
            </a:r>
          </a:p>
          <a:p>
            <a:r>
              <a:rPr lang="es-CO" sz="4800" dirty="0">
                <a:solidFill>
                  <a:srgbClr val="77C4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Informar avances y resultados de la gestión con calidad y en lenguaje comprensible</a:t>
            </a:r>
          </a:p>
        </p:txBody>
      </p:sp>
      <p:pic>
        <p:nvPicPr>
          <p:cNvPr id="17" name="Gráfico 16" descr="Documento con relleno sólido">
            <a:extLst>
              <a:ext uri="{FF2B5EF4-FFF2-40B4-BE49-F238E27FC236}">
                <a16:creationId xmlns:a16="http://schemas.microsoft.com/office/drawing/2014/main" id="{8E02D35E-76FE-4A2A-A097-4FAB1EDEC5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90055" y="8307574"/>
            <a:ext cx="1545265" cy="1545265"/>
          </a:xfrm>
          <a:prstGeom prst="rect">
            <a:avLst/>
          </a:prstGeom>
        </p:spPr>
      </p:pic>
      <p:pic>
        <p:nvPicPr>
          <p:cNvPr id="27" name="Gráfico 26" descr="Presentación con gráfico circular con relleno sólido">
            <a:extLst>
              <a:ext uri="{FF2B5EF4-FFF2-40B4-BE49-F238E27FC236}">
                <a16:creationId xmlns:a16="http://schemas.microsoft.com/office/drawing/2014/main" id="{FB1375BD-D336-46BC-A5F7-823F079A31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06689" y="8307574"/>
            <a:ext cx="1621595" cy="1621595"/>
          </a:xfrm>
          <a:prstGeom prst="rect">
            <a:avLst/>
          </a:prstGeom>
        </p:spPr>
      </p:pic>
      <p:pic>
        <p:nvPicPr>
          <p:cNvPr id="30" name="Gráfico 29" descr="Crecimiento empresarial con relleno sólido">
            <a:extLst>
              <a:ext uri="{FF2B5EF4-FFF2-40B4-BE49-F238E27FC236}">
                <a16:creationId xmlns:a16="http://schemas.microsoft.com/office/drawing/2014/main" id="{4D875660-E139-4612-854F-AA3836C8F4B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6106552" y="8358964"/>
            <a:ext cx="1442483" cy="1442483"/>
          </a:xfrm>
          <a:prstGeom prst="rect">
            <a:avLst/>
          </a:prstGeom>
        </p:spPr>
      </p:pic>
      <p:pic>
        <p:nvPicPr>
          <p:cNvPr id="32" name="Gráfico 31" descr="Correo electrónico con relleno sólido">
            <a:extLst>
              <a:ext uri="{FF2B5EF4-FFF2-40B4-BE49-F238E27FC236}">
                <a16:creationId xmlns:a16="http://schemas.microsoft.com/office/drawing/2014/main" id="{1E902EC0-80B4-4686-9E58-59BB2CD9054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1465365" y="8419218"/>
            <a:ext cx="1321973" cy="1321973"/>
          </a:xfrm>
          <a:prstGeom prst="rect">
            <a:avLst/>
          </a:prstGeom>
        </p:spPr>
      </p:pic>
      <p:pic>
        <p:nvPicPr>
          <p:cNvPr id="37" name="Gráfico 36" descr="Presentación con gráfico circular con relleno sólido">
            <a:extLst>
              <a:ext uri="{FF2B5EF4-FFF2-40B4-BE49-F238E27FC236}">
                <a16:creationId xmlns:a16="http://schemas.microsoft.com/office/drawing/2014/main" id="{E13EE8EF-4117-4EFF-8D15-C3F599940B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122475" y="8269406"/>
            <a:ext cx="1621595" cy="1621595"/>
          </a:xfrm>
          <a:prstGeom prst="rect">
            <a:avLst/>
          </a:prstGeom>
        </p:spPr>
      </p:pic>
      <p:sp>
        <p:nvSpPr>
          <p:cNvPr id="38" name="CuadroTexto 37">
            <a:extLst>
              <a:ext uri="{FF2B5EF4-FFF2-40B4-BE49-F238E27FC236}">
                <a16:creationId xmlns:a16="http://schemas.microsoft.com/office/drawing/2014/main" id="{1D38C9D0-E1F4-4595-A819-4902EA2E6FB2}"/>
              </a:ext>
            </a:extLst>
          </p:cNvPr>
          <p:cNvSpPr txBox="1"/>
          <p:nvPr/>
        </p:nvSpPr>
        <p:spPr>
          <a:xfrm>
            <a:off x="212650" y="10137222"/>
            <a:ext cx="4100077" cy="6367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2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Abril 2022</a:t>
            </a:r>
            <a:endParaRPr kumimoji="0" lang="es-CO" sz="3200" b="0" i="0" u="none" strike="noStrike" cap="none" spc="0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77390F62-2C56-40BA-9E45-E1AA16BDB569}"/>
              </a:ext>
            </a:extLst>
          </p:cNvPr>
          <p:cNvSpPr txBox="1"/>
          <p:nvPr/>
        </p:nvSpPr>
        <p:spPr>
          <a:xfrm>
            <a:off x="14777754" y="9891001"/>
            <a:ext cx="4100077" cy="11291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2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Junio 2022</a:t>
            </a:r>
          </a:p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MX" b="0" dirty="0">
                <a:solidFill>
                  <a:schemeClr val="bg1">
                    <a:lumMod val="50000"/>
                  </a:schemeClr>
                </a:solidFill>
              </a:rPr>
              <a:t>Diciembre 2022</a:t>
            </a:r>
            <a:endParaRPr kumimoji="0" lang="es-CO" sz="3200" b="0" i="0" u="none" strike="noStrike" cap="none" spc="0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F5C3DEB0-C892-4F22-BB58-259D74F5B0E4}"/>
              </a:ext>
            </a:extLst>
          </p:cNvPr>
          <p:cNvSpPr txBox="1"/>
          <p:nvPr/>
        </p:nvSpPr>
        <p:spPr>
          <a:xfrm>
            <a:off x="9827392" y="9644780"/>
            <a:ext cx="4100077" cy="16215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2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Abril 2022</a:t>
            </a:r>
          </a:p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MX" b="0" dirty="0">
                <a:solidFill>
                  <a:schemeClr val="bg1">
                    <a:lumMod val="50000"/>
                  </a:schemeClr>
                </a:solidFill>
              </a:rPr>
              <a:t>Agosto 2022</a:t>
            </a:r>
          </a:p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2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Diciembre 2022</a:t>
            </a:r>
            <a:endParaRPr kumimoji="0" lang="es-CO" sz="3200" b="0" i="0" u="none" strike="noStrike" cap="none" spc="0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33FAE936-BBBA-4FA7-A757-5DA5B0ADDFF6}"/>
              </a:ext>
            </a:extLst>
          </p:cNvPr>
          <p:cNvSpPr txBox="1"/>
          <p:nvPr/>
        </p:nvSpPr>
        <p:spPr>
          <a:xfrm>
            <a:off x="4967447" y="10137222"/>
            <a:ext cx="4100077" cy="6367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2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Septiembre 2022</a:t>
            </a:r>
            <a:endParaRPr kumimoji="0" lang="es-CO" sz="3200" b="0" i="0" u="none" strike="noStrike" cap="none" spc="0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5016F0FF-50D2-4ACB-8F37-AE603FEDBAC4}"/>
              </a:ext>
            </a:extLst>
          </p:cNvPr>
          <p:cNvSpPr txBox="1"/>
          <p:nvPr/>
        </p:nvSpPr>
        <p:spPr>
          <a:xfrm>
            <a:off x="20076312" y="10137222"/>
            <a:ext cx="4100077" cy="6367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2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Agosto 2022</a:t>
            </a:r>
            <a:endParaRPr kumimoji="0" lang="es-CO" sz="3200" b="0" i="0" u="none" strike="noStrike" cap="none" spc="0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5228519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38274" y="12930187"/>
            <a:ext cx="333202" cy="485776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5B647134-0B47-4A01-AB64-849AC9FC2004}"/>
              </a:ext>
            </a:extLst>
          </p:cNvPr>
          <p:cNvCxnSpPr>
            <a:cxnSpLocks/>
          </p:cNvCxnSpPr>
          <p:nvPr/>
        </p:nvCxnSpPr>
        <p:spPr>
          <a:xfrm>
            <a:off x="1390451" y="7825562"/>
            <a:ext cx="22511538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71255079-70D1-4E4E-AC6F-B6B10D174681}"/>
              </a:ext>
            </a:extLst>
          </p:cNvPr>
          <p:cNvCxnSpPr>
            <a:cxnSpLocks/>
          </p:cNvCxnSpPr>
          <p:nvPr/>
        </p:nvCxnSpPr>
        <p:spPr>
          <a:xfrm>
            <a:off x="2356882" y="6613451"/>
            <a:ext cx="0" cy="1190846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432F22D4-EA76-4875-AC75-77E10973C7B7}"/>
              </a:ext>
            </a:extLst>
          </p:cNvPr>
          <p:cNvCxnSpPr>
            <a:cxnSpLocks/>
          </p:cNvCxnSpPr>
          <p:nvPr/>
        </p:nvCxnSpPr>
        <p:spPr>
          <a:xfrm>
            <a:off x="7123813" y="6613451"/>
            <a:ext cx="0" cy="1190846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54166EE0-3F1C-42C9-95D6-DB19A2DB0147}"/>
              </a:ext>
            </a:extLst>
          </p:cNvPr>
          <p:cNvCxnSpPr>
            <a:cxnSpLocks/>
          </p:cNvCxnSpPr>
          <p:nvPr/>
        </p:nvCxnSpPr>
        <p:spPr>
          <a:xfrm>
            <a:off x="12039598" y="6634716"/>
            <a:ext cx="0" cy="1190846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514F667-02A8-410A-84D3-F4E92A55E039}"/>
              </a:ext>
            </a:extLst>
          </p:cNvPr>
          <p:cNvSpPr txBox="1"/>
          <p:nvPr/>
        </p:nvSpPr>
        <p:spPr>
          <a:xfrm>
            <a:off x="82262" y="5174277"/>
            <a:ext cx="4573499" cy="11291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2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Promover el uso del Buzón Abierto Previsora</a:t>
            </a:r>
            <a:endParaRPr kumimoji="0" lang="es-CO" sz="3200" b="0" i="0" u="none" strike="noStrike" cap="none" spc="0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D6618C21-7DEB-4BBE-B951-716E64BB596D}"/>
              </a:ext>
            </a:extLst>
          </p:cNvPr>
          <p:cNvSpPr txBox="1"/>
          <p:nvPr/>
        </p:nvSpPr>
        <p:spPr>
          <a:xfrm>
            <a:off x="5256671" y="5172369"/>
            <a:ext cx="3734277" cy="11291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2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Comité de Gestión 2022</a:t>
            </a:r>
            <a:endParaRPr kumimoji="0" lang="es-CO" sz="3200" b="0" i="0" u="none" strike="noStrike" cap="none" spc="0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BB63A8F6-55C4-4194-A410-F187431400BD}"/>
              </a:ext>
            </a:extLst>
          </p:cNvPr>
          <p:cNvSpPr txBox="1"/>
          <p:nvPr/>
        </p:nvSpPr>
        <p:spPr>
          <a:xfrm>
            <a:off x="9989559" y="5174276"/>
            <a:ext cx="4100077" cy="11291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2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Evento de Rendición de Cuentas</a:t>
            </a:r>
            <a:endParaRPr kumimoji="0" lang="es-CO" sz="3200" b="0" i="0" u="none" strike="noStrike" cap="none" spc="0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AD8F1A8D-8709-44F2-B799-9887867CF6BA}"/>
              </a:ext>
            </a:extLst>
          </p:cNvPr>
          <p:cNvCxnSpPr>
            <a:cxnSpLocks/>
          </p:cNvCxnSpPr>
          <p:nvPr/>
        </p:nvCxnSpPr>
        <p:spPr>
          <a:xfrm>
            <a:off x="16934119" y="6634716"/>
            <a:ext cx="0" cy="1190846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C4442F4D-D926-446B-9660-76EC6B1388D8}"/>
              </a:ext>
            </a:extLst>
          </p:cNvPr>
          <p:cNvSpPr txBox="1"/>
          <p:nvPr/>
        </p:nvSpPr>
        <p:spPr>
          <a:xfrm>
            <a:off x="14647367" y="5433604"/>
            <a:ext cx="4573500" cy="6367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2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Encuentros comerciales</a:t>
            </a:r>
            <a:endParaRPr kumimoji="0" lang="es-CO" sz="3200" b="0" i="0" u="none" strike="noStrike" cap="none" spc="0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D2A5B9B4-73E8-42BE-A543-E1EC24FA9B8F}"/>
              </a:ext>
            </a:extLst>
          </p:cNvPr>
          <p:cNvCxnSpPr>
            <a:cxnSpLocks/>
          </p:cNvCxnSpPr>
          <p:nvPr/>
        </p:nvCxnSpPr>
        <p:spPr>
          <a:xfrm>
            <a:off x="22232677" y="6616995"/>
            <a:ext cx="0" cy="1190846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F1DF964-F098-4330-B777-29A6CFE02149}"/>
              </a:ext>
            </a:extLst>
          </p:cNvPr>
          <p:cNvSpPr txBox="1"/>
          <p:nvPr/>
        </p:nvSpPr>
        <p:spPr>
          <a:xfrm>
            <a:off x="20254647" y="5418590"/>
            <a:ext cx="3956060" cy="6367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2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Audiencia Pública</a:t>
            </a:r>
            <a:endParaRPr kumimoji="0" lang="es-CO" sz="3200" b="0" i="0" u="none" strike="noStrike" cap="none" spc="0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83B4FE2-A194-4232-9BE7-7C18EBBEE1B8}"/>
              </a:ext>
            </a:extLst>
          </p:cNvPr>
          <p:cNvSpPr txBox="1"/>
          <p:nvPr/>
        </p:nvSpPr>
        <p:spPr>
          <a:xfrm>
            <a:off x="4146699" y="354665"/>
            <a:ext cx="15461464" cy="23083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s-CO" sz="4800" dirty="0">
                <a:solidFill>
                  <a:srgbClr val="77C4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Subcomponente 2</a:t>
            </a:r>
          </a:p>
          <a:p>
            <a:r>
              <a:rPr lang="es-MX" sz="4800" dirty="0">
                <a:solidFill>
                  <a:srgbClr val="77C4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Desarrollar escenarios de diálogo de doble vía con la ciudadanía y sus organizaciones</a:t>
            </a:r>
            <a:endParaRPr lang="es-CO" sz="4800" dirty="0">
              <a:solidFill>
                <a:srgbClr val="77C4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Gráfico 16" descr="Documento con relleno sólido">
            <a:extLst>
              <a:ext uri="{FF2B5EF4-FFF2-40B4-BE49-F238E27FC236}">
                <a16:creationId xmlns:a16="http://schemas.microsoft.com/office/drawing/2014/main" id="{8E02D35E-76FE-4A2A-A097-4FAB1EDEC5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96380" y="8307574"/>
            <a:ext cx="1545265" cy="1545265"/>
          </a:xfrm>
          <a:prstGeom prst="rect">
            <a:avLst/>
          </a:prstGeom>
        </p:spPr>
      </p:pic>
      <p:pic>
        <p:nvPicPr>
          <p:cNvPr id="27" name="Gráfico 26" descr="Presentación con gráfico circular con relleno sólido">
            <a:extLst>
              <a:ext uri="{FF2B5EF4-FFF2-40B4-BE49-F238E27FC236}">
                <a16:creationId xmlns:a16="http://schemas.microsoft.com/office/drawing/2014/main" id="{FB1375BD-D336-46BC-A5F7-823F079A31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313014" y="8307574"/>
            <a:ext cx="1621595" cy="1621595"/>
          </a:xfrm>
          <a:prstGeom prst="rect">
            <a:avLst/>
          </a:prstGeom>
        </p:spPr>
      </p:pic>
      <p:pic>
        <p:nvPicPr>
          <p:cNvPr id="30" name="Gráfico 29" descr="Crecimiento empresarial con relleno sólido">
            <a:extLst>
              <a:ext uri="{FF2B5EF4-FFF2-40B4-BE49-F238E27FC236}">
                <a16:creationId xmlns:a16="http://schemas.microsoft.com/office/drawing/2014/main" id="{4D875660-E139-4612-854F-AA3836C8F4B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6212877" y="8358964"/>
            <a:ext cx="1442483" cy="1442483"/>
          </a:xfrm>
          <a:prstGeom prst="rect">
            <a:avLst/>
          </a:prstGeom>
        </p:spPr>
      </p:pic>
      <p:pic>
        <p:nvPicPr>
          <p:cNvPr id="32" name="Gráfico 31" descr="Correo electrónico con relleno sólido">
            <a:extLst>
              <a:ext uri="{FF2B5EF4-FFF2-40B4-BE49-F238E27FC236}">
                <a16:creationId xmlns:a16="http://schemas.microsoft.com/office/drawing/2014/main" id="{1E902EC0-80B4-4686-9E58-59BB2CD9054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1571690" y="8419218"/>
            <a:ext cx="1321973" cy="1321973"/>
          </a:xfrm>
          <a:prstGeom prst="rect">
            <a:avLst/>
          </a:prstGeom>
        </p:spPr>
      </p:pic>
      <p:pic>
        <p:nvPicPr>
          <p:cNvPr id="37" name="Gráfico 36" descr="Presentación con gráfico circular con relleno sólido">
            <a:extLst>
              <a:ext uri="{FF2B5EF4-FFF2-40B4-BE49-F238E27FC236}">
                <a16:creationId xmlns:a16="http://schemas.microsoft.com/office/drawing/2014/main" id="{E13EE8EF-4117-4EFF-8D15-C3F599940B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28800" y="8269406"/>
            <a:ext cx="1621595" cy="1621595"/>
          </a:xfrm>
          <a:prstGeom prst="rect">
            <a:avLst/>
          </a:prstGeom>
        </p:spPr>
      </p:pic>
      <p:sp>
        <p:nvSpPr>
          <p:cNvPr id="38" name="CuadroTexto 37">
            <a:extLst>
              <a:ext uri="{FF2B5EF4-FFF2-40B4-BE49-F238E27FC236}">
                <a16:creationId xmlns:a16="http://schemas.microsoft.com/office/drawing/2014/main" id="{1D38C9D0-E1F4-4595-A819-4902EA2E6FB2}"/>
              </a:ext>
            </a:extLst>
          </p:cNvPr>
          <p:cNvSpPr txBox="1"/>
          <p:nvPr/>
        </p:nvSpPr>
        <p:spPr>
          <a:xfrm>
            <a:off x="318975" y="10137222"/>
            <a:ext cx="4100077" cy="6367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2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Diciembre 2022</a:t>
            </a:r>
            <a:endParaRPr kumimoji="0" lang="es-CO" sz="3200" b="0" i="0" u="none" strike="noStrike" cap="none" spc="0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77390F62-2C56-40BA-9E45-E1AA16BDB569}"/>
              </a:ext>
            </a:extLst>
          </p:cNvPr>
          <p:cNvSpPr txBox="1"/>
          <p:nvPr/>
        </p:nvSpPr>
        <p:spPr>
          <a:xfrm>
            <a:off x="14884079" y="10137222"/>
            <a:ext cx="4100077" cy="6367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2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Diciembre 2022</a:t>
            </a:r>
            <a:endParaRPr kumimoji="0" lang="es-CO" sz="3200" b="0" i="0" u="none" strike="noStrike" cap="none" spc="0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F5C3DEB0-C892-4F22-BB58-259D74F5B0E4}"/>
              </a:ext>
            </a:extLst>
          </p:cNvPr>
          <p:cNvSpPr txBox="1"/>
          <p:nvPr/>
        </p:nvSpPr>
        <p:spPr>
          <a:xfrm>
            <a:off x="9976247" y="10137222"/>
            <a:ext cx="4100077" cy="6367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2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Julio 2022</a:t>
            </a:r>
            <a:endParaRPr kumimoji="0" lang="es-CO" sz="3200" b="0" i="0" u="none" strike="noStrike" cap="none" spc="0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33FAE936-BBBA-4FA7-A757-5DA5B0ADDFF6}"/>
              </a:ext>
            </a:extLst>
          </p:cNvPr>
          <p:cNvSpPr txBox="1"/>
          <p:nvPr/>
        </p:nvSpPr>
        <p:spPr>
          <a:xfrm>
            <a:off x="5073772" y="10137222"/>
            <a:ext cx="4100077" cy="6367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MX" b="0" dirty="0">
                <a:solidFill>
                  <a:schemeClr val="bg1">
                    <a:lumMod val="50000"/>
                  </a:schemeClr>
                </a:solidFill>
              </a:rPr>
              <a:t>Marzo</a:t>
            </a:r>
            <a:r>
              <a:rPr kumimoji="0" lang="es-MX" sz="32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2022</a:t>
            </a:r>
            <a:endParaRPr kumimoji="0" lang="es-CO" sz="3200" b="0" i="0" u="none" strike="noStrike" cap="none" spc="0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5016F0FF-50D2-4ACB-8F37-AE603FEDBAC4}"/>
              </a:ext>
            </a:extLst>
          </p:cNvPr>
          <p:cNvSpPr txBox="1"/>
          <p:nvPr/>
        </p:nvSpPr>
        <p:spPr>
          <a:xfrm>
            <a:off x="20182637" y="10137222"/>
            <a:ext cx="4100077" cy="6367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MX" sz="32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Noviembre 2022</a:t>
            </a:r>
            <a:endParaRPr kumimoji="0" lang="es-CO" sz="3200" b="0" i="0" u="none" strike="noStrike" cap="none" spc="0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0908027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D017607FE473A469507383DDAF4D544" ma:contentTypeVersion="10" ma:contentTypeDescription="Crear nuevo documento." ma:contentTypeScope="" ma:versionID="a11e79ce2d0217b0287b459ad1b1c427">
  <xsd:schema xmlns:xsd="http://www.w3.org/2001/XMLSchema" xmlns:xs="http://www.w3.org/2001/XMLSchema" xmlns:p="http://schemas.microsoft.com/office/2006/metadata/properties" xmlns:ns2="20529ac4-cb1c-47ac-ad72-b39ac3d339f6" xmlns:ns3="5cb7ae0e-5283-4d53-87cb-5386571caf0e" targetNamespace="http://schemas.microsoft.com/office/2006/metadata/properties" ma:root="true" ma:fieldsID="cd77bbe703a31ffce89862e51a29190f" ns2:_="" ns3:_="">
    <xsd:import namespace="20529ac4-cb1c-47ac-ad72-b39ac3d339f6"/>
    <xsd:import namespace="5cb7ae0e-5283-4d53-87cb-5386571caf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529ac4-cb1c-47ac-ad72-b39ac3d339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f29cd154-1d01-418b-abbd-4d33b5eb1c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b7ae0e-5283-4d53-87cb-5386571caf0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73e39e9f-e5cf-49f5-a87c-0dbf708feae3}" ma:internalName="TaxCatchAll" ma:showField="CatchAllData" ma:web="5cb7ae0e-5283-4d53-87cb-5386571caf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0529ac4-cb1c-47ac-ad72-b39ac3d339f6">
      <Terms xmlns="http://schemas.microsoft.com/office/infopath/2007/PartnerControls"/>
    </lcf76f155ced4ddcb4097134ff3c332f>
    <TaxCatchAll xmlns="5cb7ae0e-5283-4d53-87cb-5386571caf0e" xsi:nil="true"/>
  </documentManagement>
</p:properties>
</file>

<file path=customXml/itemProps1.xml><?xml version="1.0" encoding="utf-8"?>
<ds:datastoreItem xmlns:ds="http://schemas.openxmlformats.org/officeDocument/2006/customXml" ds:itemID="{9898B8D1-E3C8-4467-82AF-CFC01618AA7E}"/>
</file>

<file path=customXml/itemProps2.xml><?xml version="1.0" encoding="utf-8"?>
<ds:datastoreItem xmlns:ds="http://schemas.openxmlformats.org/officeDocument/2006/customXml" ds:itemID="{42E6117D-7F21-4B17-9D8E-EFB4231D62C9}"/>
</file>

<file path=customXml/itemProps3.xml><?xml version="1.0" encoding="utf-8"?>
<ds:datastoreItem xmlns:ds="http://schemas.openxmlformats.org/officeDocument/2006/customXml" ds:itemID="{08B94FB6-C79C-4233-9335-7D4F8A33F743}"/>
</file>

<file path=docProps/app.xml><?xml version="1.0" encoding="utf-8"?>
<Properties xmlns="http://schemas.openxmlformats.org/officeDocument/2006/extended-properties" xmlns:vt="http://schemas.openxmlformats.org/officeDocument/2006/docPropsVTypes">
  <TotalTime>1224</TotalTime>
  <Words>110</Words>
  <Application>Microsoft Office PowerPoint</Application>
  <PresentationFormat>Personalizado</PresentationFormat>
  <Paragraphs>30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Helvetica Neue</vt:lpstr>
      <vt:lpstr>Helvetica Neue Medium</vt:lpstr>
      <vt:lpstr>Helvetica Neue Thin</vt:lpstr>
      <vt:lpstr>Verdana</vt:lpstr>
      <vt:lpstr>White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CUBILLOS PONCE</dc:creator>
  <cp:lastModifiedBy>ALEJANDRA ESCOBAR NINO</cp:lastModifiedBy>
  <cp:revision>23</cp:revision>
  <dcterms:modified xsi:type="dcterms:W3CDTF">2022-03-23T03:36:10Z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0x010100FD017607FE473A469507383DDAF4D544</vt:lpwstr>
  </property>
</Properties>
</file>