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080108286" r:id="rId2"/>
    <p:sldId id="292" r:id="rId3"/>
    <p:sldId id="293" r:id="rId4"/>
    <p:sldId id="294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C42E"/>
    <a:srgbClr val="204D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37"/>
    <p:restoredTop sz="93792" autoAdjust="0"/>
  </p:normalViewPr>
  <p:slideViewPr>
    <p:cSldViewPr snapToGrid="0" snapToObjects="1">
      <p:cViewPr varScale="1">
        <p:scale>
          <a:sx n="31" d="100"/>
          <a:sy n="31" d="100"/>
        </p:scale>
        <p:origin x="10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BCFE4D3-01FD-4FC0-A198-13179A05CB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869CA6B-5E1A-4763-B321-158C9CCE71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77415-0372-4F35-90EF-3353E582B4F6}" type="datetimeFigureOut">
              <a:rPr lang="es-CO" smtClean="0"/>
              <a:t>11/08/2022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DEC96D-4A58-44A6-A359-081A0BE33A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9D9237-A756-4411-89A9-E11B6B3D1F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F4D49-C18F-4C07-8301-484725ADDB2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08260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51" name="Shape 5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revisora_marzo_digital_plantillasPPT-02.png" descr="previsora_marzo_digital_plantillasPPT-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" y="0"/>
            <a:ext cx="2437317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49461" y="12930187"/>
            <a:ext cx="510828" cy="4857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‹Nº›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revisora_marzo_digital_plantillasPPT-05.png" descr="previsora_marzo_digital_plantillasPPT-05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9" y="0"/>
            <a:ext cx="24379262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4833937" y="7090171"/>
            <a:ext cx="14716126" cy="1589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2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‹Nº›</a:t>
            </a:fld>
            <a:endParaRPr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D29C90C-6053-00D1-9189-564090BA8C3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1595862" y="13563600"/>
            <a:ext cx="12207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CO" sz="100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DOCUMENTO PÚBLICO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ransition spd="med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228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457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685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9144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11430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1371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600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828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 dirty="0"/>
          </a:p>
        </p:txBody>
      </p:sp>
      <p:sp>
        <p:nvSpPr>
          <p:cNvPr id="77" name="Nombre del Área"/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es-CO" dirty="0"/>
              <a:t>Oficina de Control interno </a:t>
            </a:r>
            <a:endParaRPr dirty="0"/>
          </a:p>
        </p:txBody>
      </p:sp>
      <p:sp>
        <p:nvSpPr>
          <p:cNvPr id="6" name="Specs Gráficos">
            <a:extLst>
              <a:ext uri="{FF2B5EF4-FFF2-40B4-BE49-F238E27FC236}">
                <a16:creationId xmlns:a16="http://schemas.microsoft.com/office/drawing/2014/main" id="{3722C417-37E9-74E4-8800-C5E83D5A7386}"/>
              </a:ext>
            </a:extLst>
          </p:cNvPr>
          <p:cNvSpPr txBox="1"/>
          <p:nvPr/>
        </p:nvSpPr>
        <p:spPr>
          <a:xfrm>
            <a:off x="2389909" y="988156"/>
            <a:ext cx="18641292" cy="1221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>
              <a:defRPr sz="90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CO" sz="7000" dirty="0">
                <a:solidFill>
                  <a:srgbClr val="265335"/>
                </a:solidFill>
              </a:rPr>
              <a:t>Aspectos </a:t>
            </a:r>
            <a:r>
              <a:rPr lang="es-CO" sz="7000" dirty="0">
                <a:solidFill>
                  <a:srgbClr val="92D050"/>
                </a:solidFill>
                <a:latin typeface="Verdana"/>
                <a:ea typeface="Verdana"/>
              </a:rPr>
              <a:t>técnicos de la contratación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8DB196D-AEF1-0294-7EA2-7117BC420229}"/>
              </a:ext>
            </a:extLst>
          </p:cNvPr>
          <p:cNvSpPr/>
          <p:nvPr/>
        </p:nvSpPr>
        <p:spPr>
          <a:xfrm>
            <a:off x="1369187" y="2349834"/>
            <a:ext cx="6507125" cy="800218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l"/>
            <a:r>
              <a:rPr lang="es-CO" sz="24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Riesgos del proceso contractual</a:t>
            </a:r>
            <a:r>
              <a:rPr lang="es-CO" sz="32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s-CO" sz="3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646D6FE-D1CC-10DB-3680-E9ECEDEFA8E0}"/>
              </a:ext>
            </a:extLst>
          </p:cNvPr>
          <p:cNvGraphicFramePr>
            <a:graphicFrameLocks noGrp="1"/>
          </p:cNvGraphicFramePr>
          <p:nvPr/>
        </p:nvGraphicFramePr>
        <p:xfrm>
          <a:off x="1390452" y="3255385"/>
          <a:ext cx="22192564" cy="1706880"/>
        </p:xfrm>
        <a:graphic>
          <a:graphicData uri="http://schemas.openxmlformats.org/drawingml/2006/table">
            <a:tbl>
              <a:tblPr/>
              <a:tblGrid>
                <a:gridCol w="1956869">
                  <a:extLst>
                    <a:ext uri="{9D8B030D-6E8A-4147-A177-3AD203B41FA5}">
                      <a16:colId xmlns:a16="http://schemas.microsoft.com/office/drawing/2014/main" val="4222144995"/>
                    </a:ext>
                  </a:extLst>
                </a:gridCol>
                <a:gridCol w="4861014">
                  <a:extLst>
                    <a:ext uri="{9D8B030D-6E8A-4147-A177-3AD203B41FA5}">
                      <a16:colId xmlns:a16="http://schemas.microsoft.com/office/drawing/2014/main" val="2566443457"/>
                    </a:ext>
                  </a:extLst>
                </a:gridCol>
                <a:gridCol w="15374681">
                  <a:extLst>
                    <a:ext uri="{9D8B030D-6E8A-4147-A177-3AD203B41FA5}">
                      <a16:colId xmlns:a16="http://schemas.microsoft.com/office/drawing/2014/main" val="2331900398"/>
                    </a:ext>
                  </a:extLst>
                </a:gridCol>
              </a:tblGrid>
              <a:tr h="185671">
                <a:tc rowSpan="6"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Matriz de riesgos precontractuales, contractuales, postcontractuales y operativos para procesos de contratación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13814"/>
                  </a:ext>
                </a:extLst>
              </a:tr>
              <a:tr h="43323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Objeto de la Contratación: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Planear y desarrollar un proceso de contratación de Invitación abierta (Licitación), celebrar el contrato  y apoyar la ejecución satisfactoria del mismo, mediante la supervisión o control de ejecución y seguimiento de las obligaciones contractuales, con el fin de apoyar el  cumplimiento del plan Estratégico definido: misión, visión, metas y objetivos.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5751975"/>
                  </a:ext>
                </a:extLst>
              </a:tr>
              <a:tr h="1934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Área que lidera el proceso de contratación: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Oficina de Control Interno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234136"/>
                  </a:ext>
                </a:extLst>
              </a:tr>
              <a:tr h="14441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 estimado del bien o servicio: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$5.446´777.752   - Incluido Iva.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5865031"/>
                  </a:ext>
                </a:extLst>
              </a:tr>
              <a:tr h="8929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Contrato: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Prestación de Servicios Outsourcing de Auditoría - Oficina de Control Interno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399533"/>
                  </a:ext>
                </a:extLst>
              </a:tr>
              <a:tr h="14441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Fecha: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06 de mayo del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204210"/>
                  </a:ext>
                </a:extLst>
              </a:tr>
            </a:tbl>
          </a:graphicData>
        </a:graphic>
      </p:graphicFrame>
      <p:pic>
        <p:nvPicPr>
          <p:cNvPr id="9" name="picture">
            <a:extLst>
              <a:ext uri="{FF2B5EF4-FFF2-40B4-BE49-F238E27FC236}">
                <a16:creationId xmlns:a16="http://schemas.microsoft.com/office/drawing/2014/main" id="{F5267F82-0E7D-47C0-8722-26AB0A8CC5F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043" y="3564240"/>
            <a:ext cx="1735520" cy="955675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2292B50B-B3CF-DDFD-FC05-D92699B92857}"/>
              </a:ext>
            </a:extLst>
          </p:cNvPr>
          <p:cNvGraphicFramePr>
            <a:graphicFrameLocks noGrp="1"/>
          </p:cNvGraphicFramePr>
          <p:nvPr/>
        </p:nvGraphicFramePr>
        <p:xfrm>
          <a:off x="1363060" y="5068087"/>
          <a:ext cx="22219955" cy="7070546"/>
        </p:xfrm>
        <a:graphic>
          <a:graphicData uri="http://schemas.openxmlformats.org/drawingml/2006/table">
            <a:tbl>
              <a:tblPr/>
              <a:tblGrid>
                <a:gridCol w="1975563">
                  <a:extLst>
                    <a:ext uri="{9D8B030D-6E8A-4147-A177-3AD203B41FA5}">
                      <a16:colId xmlns:a16="http://schemas.microsoft.com/office/drawing/2014/main" val="371554766"/>
                    </a:ext>
                  </a:extLst>
                </a:gridCol>
                <a:gridCol w="4794345">
                  <a:extLst>
                    <a:ext uri="{9D8B030D-6E8A-4147-A177-3AD203B41FA5}">
                      <a16:colId xmlns:a16="http://schemas.microsoft.com/office/drawing/2014/main" val="733027895"/>
                    </a:ext>
                  </a:extLst>
                </a:gridCol>
                <a:gridCol w="5702316">
                  <a:extLst>
                    <a:ext uri="{9D8B030D-6E8A-4147-A177-3AD203B41FA5}">
                      <a16:colId xmlns:a16="http://schemas.microsoft.com/office/drawing/2014/main" val="100879329"/>
                    </a:ext>
                  </a:extLst>
                </a:gridCol>
                <a:gridCol w="3808716">
                  <a:extLst>
                    <a:ext uri="{9D8B030D-6E8A-4147-A177-3AD203B41FA5}">
                      <a16:colId xmlns:a16="http://schemas.microsoft.com/office/drawing/2014/main" val="2311255041"/>
                    </a:ext>
                  </a:extLst>
                </a:gridCol>
                <a:gridCol w="5939015">
                  <a:extLst>
                    <a:ext uri="{9D8B030D-6E8A-4147-A177-3AD203B41FA5}">
                      <a16:colId xmlns:a16="http://schemas.microsoft.com/office/drawing/2014/main" val="4244770690"/>
                    </a:ext>
                  </a:extLst>
                </a:gridCol>
              </a:tblGrid>
              <a:tr h="48059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Clasificación</a:t>
                      </a:r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Riesgo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Causa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Consecuencia del evento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Tratamiento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473733"/>
                  </a:ext>
                </a:extLst>
              </a:tr>
              <a:tr h="12546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Precontractuales</a:t>
                      </a:r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Indisponibilidad presupuestal para realizar el proceso contractual de la auditoría.</a:t>
                      </a:r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Inoportunidad en la planeación del proceso contractual para nuevas vigencias.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Falta de reporte de las necesidades para el plan anual de adquisición de bienes y servicios.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Incumplimiento a normatividad relacionada con el plan anual de contratación que deben formular las entidades públicas.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Estructuración del plan anual de adquisición de bienes y servicios.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Seguimiento al cumplimiento del plan anual de adquisición de bienes y servicios.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226104"/>
                  </a:ext>
                </a:extLst>
              </a:tr>
              <a:tr h="98359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Incumplimiento o demoras en la presentación de los requisitos soportes establecidos por la Compañía para la contratación.</a:t>
                      </a:r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Inoportunidad en la presentación de la solicitud de contratación ante el comité y junta directiva.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Incumplimiento de los lineamientos para presentar la contratación ante el comité.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Indisponibilidad de recursos económicos.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Reclamos de terceros sobre la selección del oferente que retrasen el perfeccionamiento del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Demoras en el proceso de elaboración del documento de invitación.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Fallas tecnológicas en la página del Secop, para publicar los documentos del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*Inoportunidad en la publicación de los términos de la contratación.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Revocación del proceso de selección o ejecución del contrato o por no ser conveniente su adjudicación o desarrollo.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Retraso en el proceso de selección y contratación por no contar con los documentos y aprobaciones requeridas.  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Indisponibilidad de los servicios que se requieren para el proceso.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Seguimiento permanente de la consecución de la documentación requerida en el proceso de contratación.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Entrega de todos los documentos necesarios para ser incluidos en la invitación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 Presentación ante Comité y Junta Directiva con los requisitos establecidos por estos entes.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 Definir e informar con antelación al contratista los tiempos mínimos de cumplimiento a la suscripción y/o formalización del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5. Definir y establecer un seguimiento a eventuales decisiones o lineamientos internos o externos a la compañía relacionados con los procesos de contratación. 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126694"/>
                  </a:ext>
                </a:extLst>
              </a:tr>
              <a:tr h="115749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Seleccionar al proveedor para la prestación de servicios que no cubran las necesidades requeridas o por un valor superior al que realmente corresponde para cumplir con el Plan Estratégico: misión, visión, metas y objetivos.</a:t>
                      </a:r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Deficiencia en la identificación de la necesidad.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Inadecuada planeación de la contratación.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Falta de seguimiento al Plan anual de adquisición de bienes y servicios.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Inadecuada definición de las especificaciones técnicas para la ejecución del contrato, requisitos habilitantes para la  presentación de ofertas, valor y plazo no suficientes. 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Inoportunidad en la planeación del proceso de invitación abierta o Licitación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Evaluación inadecuada de los criterios de selección.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Falta de continuidad del proceso por vencimiento del plazo de ejecución del contrato vigente.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Establecer procedimientos de modificaciones presupuestales y prórrogas del contrato suscrito vigente.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Obtener aprobación del Comité de Contratación de condiciones, presupuesto, tiempo de ejecución para el proceso de contratación.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 Realizar la evaluación de las propuestas con los criterios establecidos.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 Desarrollar el estudio de mercado garantizando que se incluyen claramente los aspectos a tener en cuenta en la evaluación de las propuestas.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445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51707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 dirty="0"/>
          </a:p>
        </p:txBody>
      </p:sp>
      <p:sp>
        <p:nvSpPr>
          <p:cNvPr id="77" name="Nombre del Área"/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es-CO" dirty="0"/>
              <a:t>Oficina de Control interno </a:t>
            </a:r>
            <a:endParaRPr dirty="0"/>
          </a:p>
        </p:txBody>
      </p:sp>
      <p:sp>
        <p:nvSpPr>
          <p:cNvPr id="6" name="Specs Gráficos">
            <a:extLst>
              <a:ext uri="{FF2B5EF4-FFF2-40B4-BE49-F238E27FC236}">
                <a16:creationId xmlns:a16="http://schemas.microsoft.com/office/drawing/2014/main" id="{3722C417-37E9-74E4-8800-C5E83D5A7386}"/>
              </a:ext>
            </a:extLst>
          </p:cNvPr>
          <p:cNvSpPr txBox="1"/>
          <p:nvPr/>
        </p:nvSpPr>
        <p:spPr>
          <a:xfrm>
            <a:off x="2389909" y="988156"/>
            <a:ext cx="18641292" cy="1221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>
              <a:defRPr sz="90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CO" sz="7000" dirty="0">
                <a:solidFill>
                  <a:srgbClr val="265335"/>
                </a:solidFill>
              </a:rPr>
              <a:t>Aspectos </a:t>
            </a:r>
            <a:r>
              <a:rPr lang="es-CO" sz="7000" dirty="0">
                <a:solidFill>
                  <a:srgbClr val="92D050"/>
                </a:solidFill>
                <a:latin typeface="Verdana"/>
                <a:ea typeface="Verdana"/>
              </a:rPr>
              <a:t>técnicos de la contratación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8DB196D-AEF1-0294-7EA2-7117BC420229}"/>
              </a:ext>
            </a:extLst>
          </p:cNvPr>
          <p:cNvSpPr/>
          <p:nvPr/>
        </p:nvSpPr>
        <p:spPr>
          <a:xfrm>
            <a:off x="1369187" y="2349834"/>
            <a:ext cx="6507125" cy="800218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l"/>
            <a:r>
              <a:rPr lang="es-CO" sz="24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Riesgos del proceso contractual</a:t>
            </a:r>
            <a:r>
              <a:rPr lang="es-CO" sz="32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s-CO" sz="3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2292B50B-B3CF-DDFD-FC05-D92699B92857}"/>
              </a:ext>
            </a:extLst>
          </p:cNvPr>
          <p:cNvGraphicFramePr>
            <a:graphicFrameLocks noGrp="1"/>
          </p:cNvGraphicFramePr>
          <p:nvPr/>
        </p:nvGraphicFramePr>
        <p:xfrm>
          <a:off x="1326656" y="3270574"/>
          <a:ext cx="21979911" cy="8954413"/>
        </p:xfrm>
        <a:graphic>
          <a:graphicData uri="http://schemas.openxmlformats.org/drawingml/2006/table">
            <a:tbl>
              <a:tblPr/>
              <a:tblGrid>
                <a:gridCol w="2139558">
                  <a:extLst>
                    <a:ext uri="{9D8B030D-6E8A-4147-A177-3AD203B41FA5}">
                      <a16:colId xmlns:a16="http://schemas.microsoft.com/office/drawing/2014/main" val="371554766"/>
                    </a:ext>
                  </a:extLst>
                </a:gridCol>
                <a:gridCol w="5146158">
                  <a:extLst>
                    <a:ext uri="{9D8B030D-6E8A-4147-A177-3AD203B41FA5}">
                      <a16:colId xmlns:a16="http://schemas.microsoft.com/office/drawing/2014/main" val="733027895"/>
                    </a:ext>
                  </a:extLst>
                </a:gridCol>
                <a:gridCol w="5039833">
                  <a:extLst>
                    <a:ext uri="{9D8B030D-6E8A-4147-A177-3AD203B41FA5}">
                      <a16:colId xmlns:a16="http://schemas.microsoft.com/office/drawing/2014/main" val="100879329"/>
                    </a:ext>
                  </a:extLst>
                </a:gridCol>
                <a:gridCol w="3742660">
                  <a:extLst>
                    <a:ext uri="{9D8B030D-6E8A-4147-A177-3AD203B41FA5}">
                      <a16:colId xmlns:a16="http://schemas.microsoft.com/office/drawing/2014/main" val="2311255041"/>
                    </a:ext>
                  </a:extLst>
                </a:gridCol>
                <a:gridCol w="5911702">
                  <a:extLst>
                    <a:ext uri="{9D8B030D-6E8A-4147-A177-3AD203B41FA5}">
                      <a16:colId xmlns:a16="http://schemas.microsoft.com/office/drawing/2014/main" val="4244770690"/>
                    </a:ext>
                  </a:extLst>
                </a:gridCol>
              </a:tblGrid>
              <a:tr h="6294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Clasificación</a:t>
                      </a:r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Riesgo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Causa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Consecuencia del evento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Tratamiento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473733"/>
                  </a:ext>
                </a:extLst>
              </a:tr>
              <a:tr h="1707534">
                <a:tc rowSpan="6">
                  <a:txBody>
                    <a:bodyPr/>
                    <a:lstStyle/>
                    <a:p>
                      <a:r>
                        <a:rPr kumimoji="0" lang="es-CO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sym typeface="Helvetica Neue Thin"/>
                        </a:rPr>
                        <a:t>Precontractuales</a:t>
                      </a:r>
                      <a:endParaRPr lang="es-CO" dirty="0"/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Incumplimiento de los oferentes con los requerimientos establecidos en el pliego de condiciones, como  experiencia de proponentes en proyectos similares, equipo de trabajo mínimo interno y/ equipo de apoyo,  experiencia mínima y adicional de  auditores, no presentación de documentación necesaria - Póliza de seriedad de la Oferta.</a:t>
                      </a:r>
                    </a:p>
                  </a:txBody>
                  <a:tcPr marL="654" marR="654" marT="654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Inoportunidad en la presentación de los documentos por parte del contratista  para  el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Definición inadecuada de las necesidades de la Compañía.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Declaración de desierta del proceso de selección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Estudio de mercado con firmas especializadas con experiencia en auditoría y que cuente con las especificaciones técnicas, tecnológicas, financieras y jurídicas requeridas por la Compañía.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Publicación de las fechas limites de entrega de documentación.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0882960"/>
                  </a:ext>
                </a:extLst>
              </a:tr>
              <a:tr h="1707534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Errores u omisiones en la evaluación de las propuestas presentadas para la contratación respectiva.</a:t>
                      </a:r>
                    </a:p>
                  </a:txBody>
                  <a:tcPr marL="654" marR="654" marT="654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Evaluación de las propuestas realizadas por personas no expertas en cada uno de los temas que componen la contratación.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Definición inadecuada de los criterios a evaluar para la contratación.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Errores en el proceso de selección de la firma que prestará el servicio.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Selección de un proveedor que no cumpla con las condiciones requeridas para la prestación del servicio.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Reclamaciones por parte de los proponentes.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Asignar un equipo de evaluación interdisciplinario que incluya funcionarios de las diferentes áreas para garantizar la evaluación de cada uno de los temas específicos definidos en el documento de invitación.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Definición de criterios para la evaluación de cada una de las propuestas.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211073"/>
                  </a:ext>
                </a:extLst>
              </a:tr>
              <a:tr h="1707535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Pérdida o indisponibilidad de la información que soporta la Gestión Contractual.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Ausencia software para la administración de la información de la base de datos de contratación.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Daño de la carpeta compartida  que soporte los documentos de la Gestión Contractual,  expedientes contractuales  incompletos debido a la perdida de la información.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 Falta de publicidad de los documentos que soportan el contrato. 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Desconocimiento del estado de ejecución del contrato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Eventuales incumplimientos del Contratista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Establecer un cronograma de seguimiento a las actividades por ejecutar en el proceso de contratación definido.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Publicación de los términos de contratación.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4686575"/>
                  </a:ext>
                </a:extLst>
              </a:tr>
              <a:tr h="359805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Definición inadecuada del cronograma de actividades y los tiempos para el proceso de  auditoria.</a:t>
                      </a:r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Desconocimiento de las actividades a desarrollar para el empalme entre proveedores.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Desconocimiento del tiempo estimado para el desarrollo de actividades que se deben desarrollar para la atención del proceso de auditoría.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Incumplimiento regulatorio por el no desarrollo de las auditorias normativas.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Definición de las actividades del cronograma y los tiempos de implementación por parte de las áreas involucradas de acuerdo con la experiencia de procesos anteriores.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2219"/>
                  </a:ext>
                </a:extLst>
              </a:tr>
              <a:tr h="1067454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Inoportunidad en la suscripción del contrato para cubrir las necesidades de la Compañía.</a:t>
                      </a:r>
                    </a:p>
                  </a:txBody>
                  <a:tcPr marL="654" marR="654" marT="6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Demoras en la firma y legalización en el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Demoras por parte de proveedor en la legalización del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Incumplimiento en la aplicación de normatividad externa para procesos de contratación pública.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Retraso en la ejecución del contrato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Realizar comunicaciones proforma que se entregan al contratista que contengan los plazos definidos para el cumplimiento de requisitos orientados a la suscripción oportuna del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Desarrollar las actividades definidas para la legalización del contrato con oportunidad y calidad. 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278648"/>
                  </a:ext>
                </a:extLst>
              </a:tr>
              <a:tr h="27376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Errores u omisión en la presentación de las garantías requeridas para el contrato.</a:t>
                      </a:r>
                    </a:p>
                  </a:txBody>
                  <a:tcPr marL="654" marR="654" marT="654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Definición inadecuada de los amparos y vigencias de las Pólizas de Cumplimiento y de RCE.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Error por parte del proveedor en la solicitud de las pólizas.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Retraso en la ejecución del contrato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Definición de las garantías requeridas en la justificación de la contratación.</a:t>
                      </a:r>
                    </a:p>
                  </a:txBody>
                  <a:tcPr marL="654" marR="654" marT="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713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74188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 dirty="0"/>
          </a:p>
        </p:txBody>
      </p:sp>
      <p:sp>
        <p:nvSpPr>
          <p:cNvPr id="77" name="Nombre del Área"/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es-CO" dirty="0"/>
              <a:t>Oficina de Control interno </a:t>
            </a:r>
            <a:endParaRPr dirty="0"/>
          </a:p>
        </p:txBody>
      </p:sp>
      <p:sp>
        <p:nvSpPr>
          <p:cNvPr id="6" name="Specs Gráficos">
            <a:extLst>
              <a:ext uri="{FF2B5EF4-FFF2-40B4-BE49-F238E27FC236}">
                <a16:creationId xmlns:a16="http://schemas.microsoft.com/office/drawing/2014/main" id="{3722C417-37E9-74E4-8800-C5E83D5A7386}"/>
              </a:ext>
            </a:extLst>
          </p:cNvPr>
          <p:cNvSpPr txBox="1"/>
          <p:nvPr/>
        </p:nvSpPr>
        <p:spPr>
          <a:xfrm>
            <a:off x="2389909" y="988156"/>
            <a:ext cx="18641292" cy="1221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>
              <a:defRPr sz="90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CO" sz="7000" dirty="0">
                <a:solidFill>
                  <a:srgbClr val="265335"/>
                </a:solidFill>
              </a:rPr>
              <a:t>Aspectos </a:t>
            </a:r>
            <a:r>
              <a:rPr lang="es-CO" sz="7000" dirty="0">
                <a:solidFill>
                  <a:srgbClr val="92D050"/>
                </a:solidFill>
                <a:latin typeface="Verdana"/>
                <a:ea typeface="Verdana"/>
              </a:rPr>
              <a:t>técnicos de la contratación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8DB196D-AEF1-0294-7EA2-7117BC420229}"/>
              </a:ext>
            </a:extLst>
          </p:cNvPr>
          <p:cNvSpPr/>
          <p:nvPr/>
        </p:nvSpPr>
        <p:spPr>
          <a:xfrm>
            <a:off x="1369187" y="2222244"/>
            <a:ext cx="6507125" cy="800218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l"/>
            <a:r>
              <a:rPr lang="es-CO" sz="24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Riesgos del proceso contractual</a:t>
            </a:r>
            <a:r>
              <a:rPr lang="es-CO" sz="32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s-CO" sz="3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E3BA9A7-5327-BABC-4BB1-079363DA7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785678"/>
              </p:ext>
            </p:extLst>
          </p:nvPr>
        </p:nvGraphicFramePr>
        <p:xfrm>
          <a:off x="1341794" y="3593805"/>
          <a:ext cx="22113628" cy="8591107"/>
        </p:xfrm>
        <a:graphic>
          <a:graphicData uri="http://schemas.openxmlformats.org/drawingml/2006/table">
            <a:tbl>
              <a:tblPr/>
              <a:tblGrid>
                <a:gridCol w="2164416">
                  <a:extLst>
                    <a:ext uri="{9D8B030D-6E8A-4147-A177-3AD203B41FA5}">
                      <a16:colId xmlns:a16="http://schemas.microsoft.com/office/drawing/2014/main" val="567385523"/>
                    </a:ext>
                  </a:extLst>
                </a:gridCol>
                <a:gridCol w="4446943">
                  <a:extLst>
                    <a:ext uri="{9D8B030D-6E8A-4147-A177-3AD203B41FA5}">
                      <a16:colId xmlns:a16="http://schemas.microsoft.com/office/drawing/2014/main" val="2079072298"/>
                    </a:ext>
                  </a:extLst>
                </a:gridCol>
                <a:gridCol w="6188149">
                  <a:extLst>
                    <a:ext uri="{9D8B030D-6E8A-4147-A177-3AD203B41FA5}">
                      <a16:colId xmlns:a16="http://schemas.microsoft.com/office/drawing/2014/main" val="1702586015"/>
                    </a:ext>
                  </a:extLst>
                </a:gridCol>
                <a:gridCol w="4210493">
                  <a:extLst>
                    <a:ext uri="{9D8B030D-6E8A-4147-A177-3AD203B41FA5}">
                      <a16:colId xmlns:a16="http://schemas.microsoft.com/office/drawing/2014/main" val="1070711250"/>
                    </a:ext>
                  </a:extLst>
                </a:gridCol>
                <a:gridCol w="5103627">
                  <a:extLst>
                    <a:ext uri="{9D8B030D-6E8A-4147-A177-3AD203B41FA5}">
                      <a16:colId xmlns:a16="http://schemas.microsoft.com/office/drawing/2014/main" val="4185855312"/>
                    </a:ext>
                  </a:extLst>
                </a:gridCol>
              </a:tblGrid>
              <a:tr h="127830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Contractuales</a:t>
                      </a:r>
                    </a:p>
                  </a:txBody>
                  <a:tcPr marL="1400" marR="1400" marT="1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Incumplimiento del cronograma establecido para la implementación y ejecución del contrato.</a:t>
                      </a:r>
                    </a:p>
                  </a:txBody>
                  <a:tcPr marL="1400" marR="1400" marT="1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Demoras en el proceso de empalme con la firma seleccionada.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Posibilidad que el proveedor saliente no esté interesado en continuar en prórroga del contrato mientras se realiza el empalme y no se esté listo para la entrada en operación para el proveedor seleccionado.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Incumplimiento regulatorio por el no desarrollo de las auditorias normativas.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Seguimiento al cronograma y los tiempos de implementación  definidos por la Compañía. 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Generación de prórrogas para el proveedor saliente.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726384"/>
                  </a:ext>
                </a:extLst>
              </a:tr>
              <a:tr h="153245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Incumplimiento por parte del proveedor de las obligaciones establecidas contractualmente.</a:t>
                      </a:r>
                    </a:p>
                  </a:txBody>
                  <a:tcPr marL="1400" marR="1400" marT="1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Falta de capacidad financiera del Contratista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Falta de recurso humano para el desarrollo de las actividades.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Incumplimiento a la normatividad para la ejecución de la función de control interno en la compañía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Validar que el Proponente cuente con la capacidad financiera para cumplir con las obligaciones de la contratación 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Realizar el informe de supervisión del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 Monitorear los ANS establecidos para la prestación del servicio. 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453518"/>
                  </a:ext>
                </a:extLst>
              </a:tr>
              <a:tr h="17865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Presentar soportes que no reflejan la realidad del cumplimiento de las obligaciones del proveedor, con el fin de obtener un beneficio particular..</a:t>
                      </a:r>
                    </a:p>
                  </a:txBody>
                  <a:tcPr marL="1400" marR="1400" marT="1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Favorecimiento de terceros para obtener beneficios diferentes a los intereses de la Compañía. 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Detrimento patrimonial.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Presentar informes de supervisión en periodos definidos.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Evaluar periódicamente la conducta y desempeño de los colaboradores relacionados con el control de ejecución del contrato y validar  el cumplimiento de los lineamientos definidos en el Código de ética institucional.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456673"/>
                  </a:ext>
                </a:extLst>
              </a:tr>
              <a:tr h="15052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Inadecuada supervisión o control de ejecución del contrato.</a:t>
                      </a:r>
                    </a:p>
                  </a:txBody>
                  <a:tcPr marL="1400" marR="1400" marT="1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Ausencia de oportunidad en el seguimiento y monitoreo del contrato.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Suspensión del contrato y retraso en el cumplimiento del mismo.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Establecer la presentación de informes de supervisión mensuales relacionadas con el cumplimiento del contrato por parte del contratista  y emitir recomendaciones que conduzcan a la prestación óptima del servicio contratado. 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120487"/>
                  </a:ext>
                </a:extLst>
              </a:tr>
              <a:tr h="144470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Cambios en la normativa que modifique o imponga nuevas obligaciones a desarrollar por parte del proveedor en el contrato de auditoria.</a:t>
                      </a:r>
                    </a:p>
                  </a:txBody>
                  <a:tcPr marL="1400" marR="1400" marT="1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Cambios normativo y de línea jurisprudencial permanente.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Constantes cambios en los lineamientos y las directrices por parte del ente rector que regula la contratación estatal.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Cambios en el contrato y posible variación en el valor del mismo.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Coordinar con el área de cumplimiento de la compañía el control y seguimiento a proyectos de ley  en trámite relacionados con contratación y diseñar acciones a aplicar en caso de ser aprobados por las autoridades competente. 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9471487"/>
                  </a:ext>
                </a:extLst>
              </a:tr>
              <a:tr h="10438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Postcontractuales</a:t>
                      </a:r>
                    </a:p>
                  </a:txBody>
                  <a:tcPr marL="1400" marR="1400" marT="1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Inoportunidad u omisión en la liquidación del contrato </a:t>
                      </a:r>
                    </a:p>
                  </a:txBody>
                  <a:tcPr marL="1400" marR="1400" marT="1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Desconocimiento de los tiempos establecidos para la liquidación de un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Prescripción de los tiempos para liquidar un contrato.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 Incumplimiento de la normatividad aplicable a la Compañía.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Lineamientos para la liquidación de los contratos establecidos en el Manual de Contratación de la Compañía.</a:t>
                      </a:r>
                    </a:p>
                  </a:txBody>
                  <a:tcPr marL="1400" marR="1400" marT="1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521400"/>
                  </a:ext>
                </a:extLst>
              </a:tr>
            </a:tbl>
          </a:graphicData>
        </a:graphic>
      </p:graphicFrame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9BC8B517-5E4B-1F9E-C698-0FBDE030F1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28749" y="3098858"/>
          <a:ext cx="22131449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21736087" imgH="463506" progId="Excel.Sheet.12">
                  <p:embed/>
                </p:oleObj>
              </mc:Choice>
              <mc:Fallback>
                <p:oleObj name="Worksheet" r:id="rId2" imgW="21736087" imgH="463506" progId="Excel.Sheet.12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9BC8B517-5E4B-1F9E-C698-0FBDE030F1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28749" y="3098858"/>
                        <a:ext cx="22131449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662023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 dirty="0"/>
          </a:p>
        </p:txBody>
      </p:sp>
      <p:sp>
        <p:nvSpPr>
          <p:cNvPr id="77" name="Nombre del Área"/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es-CO" dirty="0"/>
              <a:t>Oficina de Control interno </a:t>
            </a:r>
            <a:endParaRPr dirty="0"/>
          </a:p>
        </p:txBody>
      </p:sp>
      <p:sp>
        <p:nvSpPr>
          <p:cNvPr id="6" name="Specs Gráficos">
            <a:extLst>
              <a:ext uri="{FF2B5EF4-FFF2-40B4-BE49-F238E27FC236}">
                <a16:creationId xmlns:a16="http://schemas.microsoft.com/office/drawing/2014/main" id="{3722C417-37E9-74E4-8800-C5E83D5A7386}"/>
              </a:ext>
            </a:extLst>
          </p:cNvPr>
          <p:cNvSpPr txBox="1"/>
          <p:nvPr/>
        </p:nvSpPr>
        <p:spPr>
          <a:xfrm>
            <a:off x="2389909" y="988156"/>
            <a:ext cx="18641292" cy="1221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>
              <a:defRPr sz="90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CO" sz="7000" dirty="0">
                <a:solidFill>
                  <a:srgbClr val="265335"/>
                </a:solidFill>
              </a:rPr>
              <a:t>Aspectos </a:t>
            </a:r>
            <a:r>
              <a:rPr lang="es-CO" sz="7000" dirty="0">
                <a:solidFill>
                  <a:srgbClr val="92D050"/>
                </a:solidFill>
                <a:latin typeface="Verdana"/>
                <a:ea typeface="Verdana"/>
              </a:rPr>
              <a:t>técnicos de la contratación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8DB196D-AEF1-0294-7EA2-7117BC420229}"/>
              </a:ext>
            </a:extLst>
          </p:cNvPr>
          <p:cNvSpPr/>
          <p:nvPr/>
        </p:nvSpPr>
        <p:spPr>
          <a:xfrm>
            <a:off x="1369187" y="2222244"/>
            <a:ext cx="6507125" cy="800218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ln>
            <a:solidFill>
              <a:srgbClr val="339933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l"/>
            <a:r>
              <a:rPr lang="es-CO" sz="24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Riesgos del proceso contractual</a:t>
            </a:r>
            <a:r>
              <a:rPr lang="es-CO" sz="32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s-CO" sz="3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9BC8B517-5E4B-1F9E-C698-0FBDE030F1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28749" y="3247713"/>
          <a:ext cx="2195864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21736087" imgH="463506" progId="Excel.Sheet.12">
                  <p:embed/>
                </p:oleObj>
              </mc:Choice>
              <mc:Fallback>
                <p:oleObj name="Worksheet" r:id="rId2" imgW="21736087" imgH="463506" progId="Excel.Sheet.12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9BC8B517-5E4B-1F9E-C698-0FBDE030F1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28749" y="3247713"/>
                        <a:ext cx="21958645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6EE245A-6937-89EA-8AB4-F1C066B913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531442"/>
              </p:ext>
            </p:extLst>
          </p:nvPr>
        </p:nvGraphicFramePr>
        <p:xfrm>
          <a:off x="1305393" y="3772418"/>
          <a:ext cx="21958645" cy="5227033"/>
        </p:xfrm>
        <a:graphic>
          <a:graphicData uri="http://schemas.openxmlformats.org/drawingml/2006/table">
            <a:tbl>
              <a:tblPr/>
              <a:tblGrid>
                <a:gridCol w="2118291">
                  <a:extLst>
                    <a:ext uri="{9D8B030D-6E8A-4147-A177-3AD203B41FA5}">
                      <a16:colId xmlns:a16="http://schemas.microsoft.com/office/drawing/2014/main" val="2660947800"/>
                    </a:ext>
                  </a:extLst>
                </a:gridCol>
                <a:gridCol w="4508204">
                  <a:extLst>
                    <a:ext uri="{9D8B030D-6E8A-4147-A177-3AD203B41FA5}">
                      <a16:colId xmlns:a16="http://schemas.microsoft.com/office/drawing/2014/main" val="810985319"/>
                    </a:ext>
                  </a:extLst>
                </a:gridCol>
                <a:gridCol w="6124354">
                  <a:extLst>
                    <a:ext uri="{9D8B030D-6E8A-4147-A177-3AD203B41FA5}">
                      <a16:colId xmlns:a16="http://schemas.microsoft.com/office/drawing/2014/main" val="3529223967"/>
                    </a:ext>
                  </a:extLst>
                </a:gridCol>
                <a:gridCol w="4210493">
                  <a:extLst>
                    <a:ext uri="{9D8B030D-6E8A-4147-A177-3AD203B41FA5}">
                      <a16:colId xmlns:a16="http://schemas.microsoft.com/office/drawing/2014/main" val="353036988"/>
                    </a:ext>
                  </a:extLst>
                </a:gridCol>
                <a:gridCol w="4997303">
                  <a:extLst>
                    <a:ext uri="{9D8B030D-6E8A-4147-A177-3AD203B41FA5}">
                      <a16:colId xmlns:a16="http://schemas.microsoft.com/office/drawing/2014/main" val="4136436160"/>
                    </a:ext>
                  </a:extLst>
                </a:gridCol>
              </a:tblGrid>
              <a:tr h="271344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Operativos</a:t>
                      </a:r>
                    </a:p>
                  </a:txBody>
                  <a:tcPr marL="1824" marR="1824" marT="18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Incumplir con las funciones a cargo de la oficina de control interno por falta de capacidad del recurso humano.</a:t>
                      </a:r>
                    </a:p>
                  </a:txBody>
                  <a:tcPr marL="1824" marR="1824" marT="18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Omisión o inoportunidad de las actividades relacionadas con la contratación para contar con la prestación del servicio.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Vencimiento del plazo de ejecución del contrato vigente e insuficiencia del presupuesto.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Inoportunidad en la planeación del proceso de invitación abierta o Licitación.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Inoportunidad en la presentación de los documentos por parte del contratista  para legalizar el contrato.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Retrasos para firmar el contrato por parte del contratista. (Estos dos criterios también se encuentran documentados en la etapa contractual)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Reclamos de terceros sobre la selección del oferente que retrasen el perfeccionamiento del contrato.</a:t>
                      </a:r>
                    </a:p>
                  </a:txBody>
                  <a:tcPr marL="1824" marR="1824" marT="1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Incumplimiento en la ejecución del plan de auditoría anual</a:t>
                      </a:r>
                    </a:p>
                  </a:txBody>
                  <a:tcPr marL="1824" marR="1824" marT="1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Plan anual de adquisición de bienes y servicios de la Compañía y validar su cumplimiento.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Evaluación de requisitos habilitantes de especificaciones técnicas, aspectos Financieros y jurídicos del proceso. 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Informes de supervisión.</a:t>
                      </a:r>
                    </a:p>
                  </a:txBody>
                  <a:tcPr marL="1824" marR="1824" marT="1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4656500"/>
                  </a:ext>
                </a:extLst>
              </a:tr>
              <a:tr h="123768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Inoportunidad en el pago de la facturación del proveedor respectivo.</a:t>
                      </a:r>
                    </a:p>
                  </a:txBody>
                  <a:tcPr marL="1824" marR="1824" marT="18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No presentación de las facturas por parte del proveedor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Errores corporativos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Cuentas embargadas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Iliquidez de la compañía para pagar el servicio contratado con el proveedor</a:t>
                      </a:r>
                    </a:p>
                  </a:txBody>
                  <a:tcPr marL="1824" marR="1824" marT="1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Imposibilidad de generar pagos.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Incumplimiento de las obligaciones contractuales por parte del contratista.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Inconvenientes presupuestales.</a:t>
                      </a:r>
                    </a:p>
                  </a:txBody>
                  <a:tcPr marL="1824" marR="1824" marT="1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Realizar seguimiento mensual a la ejecución del contrato suscrito.</a:t>
                      </a:r>
                    </a:p>
                  </a:txBody>
                  <a:tcPr marL="1824" marR="1824" marT="1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482656"/>
                  </a:ext>
                </a:extLst>
              </a:tr>
              <a:tr h="12759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en el envío de reportes exigidos por normas y/o resoluciones solicitadas por los entes de control y otros.</a:t>
                      </a:r>
                    </a:p>
                  </a:txBody>
                  <a:tcPr marL="1824" marR="1824" marT="18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Falta de conocimiento del recurso humano. 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Inoportunidad en la información requerida para los reportes a entes de control.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Fallas tecnológicas.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Falta de recurso humano.</a:t>
                      </a:r>
                    </a:p>
                  </a:txBody>
                  <a:tcPr marL="1824" marR="1824" marT="1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Posibles sanciones económicas para la compañía.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Incumplimiento en acuerdos gremiales.</a:t>
                      </a:r>
                    </a:p>
                  </a:txBody>
                  <a:tcPr marL="1824" marR="1824" marT="1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Dentro de los mínimos requeridos se incluyen los reportes que deben ser remitidos periódicamente, por lo que se deben contar desde el inicio con éstos.</a:t>
                      </a:r>
                    </a:p>
                  </a:txBody>
                  <a:tcPr marL="1824" marR="1824" marT="18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24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36506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E592C7C312C034BAC689B41BA9BC27F" ma:contentTypeVersion="15" ma:contentTypeDescription="Crear nuevo documento." ma:contentTypeScope="" ma:versionID="9c9ea9b8dc868023adee5b3d9c89c132">
  <xsd:schema xmlns:xsd="http://www.w3.org/2001/XMLSchema" xmlns:xs="http://www.w3.org/2001/XMLSchema" xmlns:p="http://schemas.microsoft.com/office/2006/metadata/properties" xmlns:ns2="2c1b2135-da83-4796-ab8b-f4b5c7d889fa" xmlns:ns3="17ceb74a-49b8-4359-9c49-a5591ddf3cd6" targetNamespace="http://schemas.microsoft.com/office/2006/metadata/properties" ma:root="true" ma:fieldsID="7551609cfd03abd6c867478df47da4ce" ns2:_="" ns3:_="">
    <xsd:import namespace="2c1b2135-da83-4796-ab8b-f4b5c7d889fa"/>
    <xsd:import namespace="17ceb74a-49b8-4359-9c49-a5591ddf3c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1b2135-da83-4796-ab8b-f4b5c7d889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f29cd154-1d01-418b-abbd-4d33b5eb1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ceb74a-49b8-4359-9c49-a5591ddf3cd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49df5c1-a8a0-422f-97c3-229b267c03f2}" ma:internalName="TaxCatchAll" ma:showField="CatchAllData" ma:web="17ceb74a-49b8-4359-9c49-a5591ddf3c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1b2135-da83-4796-ab8b-f4b5c7d889fa">
      <Terms xmlns="http://schemas.microsoft.com/office/infopath/2007/PartnerControls"/>
    </lcf76f155ced4ddcb4097134ff3c332f>
    <TaxCatchAll xmlns="17ceb74a-49b8-4359-9c49-a5591ddf3cd6" xsi:nil="true"/>
  </documentManagement>
</p:properties>
</file>

<file path=customXml/itemProps1.xml><?xml version="1.0" encoding="utf-8"?>
<ds:datastoreItem xmlns:ds="http://schemas.openxmlformats.org/officeDocument/2006/customXml" ds:itemID="{774D4099-0520-4921-9BBB-F907F05B4F67}"/>
</file>

<file path=customXml/itemProps2.xml><?xml version="1.0" encoding="utf-8"?>
<ds:datastoreItem xmlns:ds="http://schemas.openxmlformats.org/officeDocument/2006/customXml" ds:itemID="{DCAFF202-56D4-40A5-9CEC-6B1AAC2D11C1}"/>
</file>

<file path=customXml/itemProps3.xml><?xml version="1.0" encoding="utf-8"?>
<ds:datastoreItem xmlns:ds="http://schemas.openxmlformats.org/officeDocument/2006/customXml" ds:itemID="{5A02958A-53D6-4D30-92C0-3A605BD83A1F}"/>
</file>

<file path=docProps/app.xml><?xml version="1.0" encoding="utf-8"?>
<Properties xmlns="http://schemas.openxmlformats.org/officeDocument/2006/extended-properties" xmlns:vt="http://schemas.openxmlformats.org/officeDocument/2006/docPropsVTypes">
  <TotalTime>3976</TotalTime>
  <Words>2288</Words>
  <Application>Microsoft Office PowerPoint</Application>
  <PresentationFormat>Personalizado</PresentationFormat>
  <Paragraphs>115</Paragraphs>
  <Slides>4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Calibri</vt:lpstr>
      <vt:lpstr>Helvetica Neue</vt:lpstr>
      <vt:lpstr>Helvetica Neue Medium</vt:lpstr>
      <vt:lpstr>Helvetica Neue Thin</vt:lpstr>
      <vt:lpstr>Verdana</vt:lpstr>
      <vt:lpstr>White</vt:lpstr>
      <vt:lpstr>Worksheet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CUBILLOS PONCE</dc:creator>
  <cp:lastModifiedBy>ISRAEL LEANDRO MORALES VILLALOBOS</cp:lastModifiedBy>
  <cp:revision>217</cp:revision>
  <dcterms:modified xsi:type="dcterms:W3CDTF">2022-08-11T15:00:58Z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d7dcfcf-2f13-416d-bd85-85e5cda1e908_Enabled">
    <vt:lpwstr>true</vt:lpwstr>
  </property>
  <property fmtid="{D5CDD505-2E9C-101B-9397-08002B2CF9AE}" pid="3" name="MSIP_Label_4d7dcfcf-2f13-416d-bd85-85e5cda1e908_SetDate">
    <vt:lpwstr>2022-08-11T15:00:37Z</vt:lpwstr>
  </property>
  <property fmtid="{D5CDD505-2E9C-101B-9397-08002B2CF9AE}" pid="4" name="MSIP_Label_4d7dcfcf-2f13-416d-bd85-85e5cda1e908_Method">
    <vt:lpwstr>Privileged</vt:lpwstr>
  </property>
  <property fmtid="{D5CDD505-2E9C-101B-9397-08002B2CF9AE}" pid="5" name="MSIP_Label_4d7dcfcf-2f13-416d-bd85-85e5cda1e908_Name">
    <vt:lpwstr>Pública</vt:lpwstr>
  </property>
  <property fmtid="{D5CDD505-2E9C-101B-9397-08002B2CF9AE}" pid="6" name="MSIP_Label_4d7dcfcf-2f13-416d-bd85-85e5cda1e908_SiteId">
    <vt:lpwstr>73e84937-70de-4ceb-8f14-b8f9ab356f6e</vt:lpwstr>
  </property>
  <property fmtid="{D5CDD505-2E9C-101B-9397-08002B2CF9AE}" pid="7" name="MSIP_Label_4d7dcfcf-2f13-416d-bd85-85e5cda1e908_ActionId">
    <vt:lpwstr>140e6dbb-73f5-4670-acac-20da377f385f</vt:lpwstr>
  </property>
  <property fmtid="{D5CDD505-2E9C-101B-9397-08002B2CF9AE}" pid="8" name="MSIP_Label_4d7dcfcf-2f13-416d-bd85-85e5cda1e908_ContentBits">
    <vt:lpwstr>2</vt:lpwstr>
  </property>
  <property fmtid="{D5CDD505-2E9C-101B-9397-08002B2CF9AE}" pid="9" name="ClassificationContentMarkingFooterLocations">
    <vt:lpwstr>White:7</vt:lpwstr>
  </property>
  <property fmtid="{D5CDD505-2E9C-101B-9397-08002B2CF9AE}" pid="10" name="ClassificationContentMarkingFooterText">
    <vt:lpwstr>DOCUMENTO PÚBLICO</vt:lpwstr>
  </property>
  <property fmtid="{D5CDD505-2E9C-101B-9397-08002B2CF9AE}" pid="11" name="ContentTypeId">
    <vt:lpwstr>0x0101009E592C7C312C034BAC689B41BA9BC27F</vt:lpwstr>
  </property>
</Properties>
</file>